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handoutMasterIdLst>
    <p:handoutMasterId r:id="rId8"/>
  </p:handoutMasterIdLst>
  <p:sldIdLst>
    <p:sldId id="292" r:id="rId2"/>
    <p:sldId id="295" r:id="rId3"/>
    <p:sldId id="293" r:id="rId4"/>
    <p:sldId id="306" r:id="rId5"/>
    <p:sldId id="298" r:id="rId6"/>
    <p:sldId id="305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roflin\Desktop\Tro&#353;kovi%20rada%20-%20Eurosta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/>
      <c:barChart>
        <c:barDir val="col"/>
        <c:grouping val="clustered"/>
        <c:ser>
          <c:idx val="0"/>
          <c:order val="0"/>
          <c:tx>
            <c:v>Potrebno povećanje osnovice da se dostigne paritet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dPt>
            <c:idx val="9"/>
            <c:spPr>
              <a:solidFill>
                <a:srgbClr val="FFC000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67-40A0-9A7B-84B3CF310BCF}"/>
              </c:ext>
            </c:extLst>
          </c:dPt>
          <c:dPt>
            <c:idx val="10"/>
            <c:spPr>
              <a:solidFill>
                <a:srgbClr val="FF0000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67-40A0-9A7B-84B3CF310BCF}"/>
              </c:ext>
            </c:extLst>
          </c:dPt>
          <c:dLbls>
            <c:dLbl>
              <c:idx val="10"/>
              <c:numFmt formatCode="0.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sr-Latn-CS"/>
                </a:p>
              </c:txPr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'Pariteti osnovno'!$B$193:$B$203</c:f>
              <c:strCache>
                <c:ptCount val="11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Projekcija 2018.</c:v>
                </c:pt>
                <c:pt idx="10">
                  <c:v>Predviđanje 2019.</c:v>
                </c:pt>
              </c:strCache>
            </c:strRef>
          </c:cat>
          <c:val>
            <c:numRef>
              <c:f>'Pariteti osnovno'!$H$193:$H$203</c:f>
              <c:numCache>
                <c:formatCode>0.0%</c:formatCode>
                <c:ptCount val="11"/>
                <c:pt idx="0">
                  <c:v>6.3560145129410179E-3</c:v>
                </c:pt>
                <c:pt idx="1">
                  <c:v>1.7908076043431701E-2</c:v>
                </c:pt>
                <c:pt idx="2">
                  <c:v>3.3336784658056194E-2</c:v>
                </c:pt>
                <c:pt idx="3">
                  <c:v>4.5433613298826468E-2</c:v>
                </c:pt>
                <c:pt idx="4">
                  <c:v>9.0752066789530808E-2</c:v>
                </c:pt>
                <c:pt idx="5">
                  <c:v>0.1024469085100544</c:v>
                </c:pt>
                <c:pt idx="6">
                  <c:v>0.12002327705024067</c:v>
                </c:pt>
                <c:pt idx="7">
                  <c:v>0.14488892005908183</c:v>
                </c:pt>
                <c:pt idx="8">
                  <c:v>0.15500000000000003</c:v>
                </c:pt>
                <c:pt idx="9">
                  <c:v>0.18800000000000003</c:v>
                </c:pt>
                <c:pt idx="10">
                  <c:v>0.21999645282898789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67-40A0-9A7B-84B3CF310BCF}"/>
            </c:ext>
          </c:extLst>
        </c:ser>
        <c:dLbls/>
        <c:gapWidth val="21"/>
        <c:axId val="89965696"/>
        <c:axId val="89967232"/>
      </c:barChart>
      <c:catAx>
        <c:axId val="89965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89967232"/>
        <c:crosses val="autoZero"/>
        <c:auto val="1"/>
        <c:lblAlgn val="ctr"/>
        <c:lblOffset val="100"/>
      </c:catAx>
      <c:valAx>
        <c:axId val="89967232"/>
        <c:scaling>
          <c:orientation val="minMax"/>
          <c:max val="0.24000000000000005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89965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8.7308298126938383E-2"/>
          <c:y val="3.2133769190202915E-2"/>
          <c:w val="0.87669309035978582"/>
          <c:h val="0.83934711657854377"/>
        </c:manualLayout>
      </c:layout>
      <c:lineChart>
        <c:grouping val="standard"/>
        <c:ser>
          <c:idx val="1"/>
          <c:order val="0"/>
          <c:tx>
            <c:v>Javne i državne službe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Pt>
            <c:idx val="7"/>
            <c:spPr>
              <a:ln w="28575" cap="rnd">
                <a:solidFill>
                  <a:srgbClr val="92D050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B0-41C4-9936-E3D1B642101A}"/>
              </c:ext>
            </c:extLst>
          </c:dPt>
          <c:dPt>
            <c:idx val="8"/>
            <c:spPr>
              <a:ln w="28575" cap="rnd">
                <a:solidFill>
                  <a:srgbClr val="92D050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B0-41C4-9936-E3D1B642101A}"/>
              </c:ext>
            </c:extLst>
          </c:dPt>
          <c:dPt>
            <c:idx val="9"/>
            <c:spPr>
              <a:ln w="28575" cap="rnd">
                <a:solidFill>
                  <a:srgbClr val="92D050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B0-41C4-9936-E3D1B642101A}"/>
              </c:ext>
            </c:extLst>
          </c:dPt>
          <c:dLbls>
            <c:dLbl>
              <c:idx val="0"/>
              <c:layout>
                <c:manualLayout>
                  <c:x val="-4.5392919066574111E-2"/>
                  <c:y val="-5.4908946538087887E-2"/>
                </c:manualLayout>
              </c:layout>
              <c:numFmt formatCode="0.0%" sourceLinked="0"/>
              <c:spPr>
                <a:solidFill>
                  <a:srgbClr val="92D05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sr-Latn-CS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B0-41C4-9936-E3D1B642101A}"/>
                </c:ext>
              </c:extLst>
            </c:dLbl>
            <c:numFmt formatCode="0.0%" sourceLinked="0"/>
            <c:spPr>
              <a:solidFill>
                <a:srgbClr val="92D050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r-Latn-CS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('Svi parametri i napomene '!$CO$286:$CO$292,'Svi parametri i napomene '!$CO$295:$CO$297)</c:f>
              <c:strCache>
                <c:ptCount val="10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1.-7. mj. 2018.</c:v>
                </c:pt>
              </c:strCache>
            </c:strRef>
          </c:cat>
          <c:val>
            <c:numRef>
              <c:f>('Svi parametri i napomene '!$CW$286:$CW$292,'Svi parametri i napomene '!$CW$295:$CW$297)</c:f>
              <c:numCache>
                <c:formatCode>0.0%</c:formatCode>
                <c:ptCount val="10"/>
                <c:pt idx="0">
                  <c:v>3.2970676617992002E-2</c:v>
                </c:pt>
                <c:pt idx="1">
                  <c:v>-8.0847159962520732E-3</c:v>
                </c:pt>
                <c:pt idx="2">
                  <c:v>1.2945022656731683E-2</c:v>
                </c:pt>
                <c:pt idx="3">
                  <c:v>3.2470859906920334E-3</c:v>
                </c:pt>
                <c:pt idx="4">
                  <c:v>-1.289971247016024E-2</c:v>
                </c:pt>
                <c:pt idx="5">
                  <c:v>-6.6622310342127171E-3</c:v>
                </c:pt>
                <c:pt idx="6">
                  <c:v>5.0292618617059333E-3</c:v>
                </c:pt>
                <c:pt idx="7">
                  <c:v>6.7241757724750785E-3</c:v>
                </c:pt>
                <c:pt idx="8">
                  <c:v>3.3976589883347584E-2</c:v>
                </c:pt>
                <c:pt idx="9">
                  <c:v>4.3224985815600012E-2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6B0-41C4-9936-E3D1B642101A}"/>
            </c:ext>
          </c:extLst>
        </c:ser>
        <c:ser>
          <c:idx val="0"/>
          <c:order val="1"/>
          <c:tx>
            <c:v>Privreda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8-B6B0-41C4-9936-E3D1B642101A}"/>
              </c:ext>
            </c:extLst>
          </c:dPt>
          <c:dPt>
            <c:idx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A-B6B0-41C4-9936-E3D1B642101A}"/>
              </c:ext>
            </c:extLst>
          </c:dPt>
          <c:dPt>
            <c:idx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C-B6B0-41C4-9936-E3D1B642101A}"/>
              </c:ext>
            </c:extLst>
          </c:dPt>
          <c:dLbls>
            <c:numFmt formatCode="0.0%" sourceLinked="0"/>
            <c:spPr>
              <a:solidFill>
                <a:srgbClr val="FF0000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r-Latn-CS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('Svi parametri i napomene '!$CO$286:$CO$292,'Svi parametri i napomene '!$CO$295:$CO$297)</c:f>
              <c:strCache>
                <c:ptCount val="10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  <c:pt idx="8">
                  <c:v>2017.</c:v>
                </c:pt>
                <c:pt idx="9">
                  <c:v>1.-7. mj. 2018.</c:v>
                </c:pt>
              </c:strCache>
            </c:strRef>
          </c:cat>
          <c:val>
            <c:numRef>
              <c:f>('Svi parametri i napomene '!$CT$286:$CT$292,'Svi parametri i napomene '!$CT$295:$CT$297)</c:f>
              <c:numCache>
                <c:formatCode>0.0%</c:formatCode>
                <c:ptCount val="10"/>
                <c:pt idx="0">
                  <c:v>1.6618553990852235E-2</c:v>
                </c:pt>
                <c:pt idx="1">
                  <c:v>-3.5032274158451637E-3</c:v>
                </c:pt>
                <c:pt idx="2">
                  <c:v>1.5080336583748176E-2</c:v>
                </c:pt>
                <c:pt idx="3">
                  <c:v>1.1975894284606362E-2</c:v>
                </c:pt>
                <c:pt idx="4">
                  <c:v>1.745544073972145E-2</c:v>
                </c:pt>
                <c:pt idx="5">
                  <c:v>5.6012418512929544E-3</c:v>
                </c:pt>
                <c:pt idx="6">
                  <c:v>1.5922031364832764E-2</c:v>
                </c:pt>
                <c:pt idx="7">
                  <c:v>2.2541399217825601E-2</c:v>
                </c:pt>
                <c:pt idx="8">
                  <c:v>4.0638930584834261E-2</c:v>
                </c:pt>
                <c:pt idx="9">
                  <c:v>5.7868131633389795E-2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6B0-41C4-9936-E3D1B642101A}"/>
            </c:ext>
          </c:extLst>
        </c:ser>
        <c:dLbls/>
        <c:marker val="1"/>
        <c:axId val="95194496"/>
        <c:axId val="95196288"/>
      </c:lineChart>
      <c:catAx>
        <c:axId val="95194496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95196288"/>
        <c:crosses val="autoZero"/>
        <c:auto val="1"/>
        <c:lblAlgn val="ctr"/>
        <c:lblOffset val="100"/>
      </c:catAx>
      <c:valAx>
        <c:axId val="95196288"/>
        <c:scaling>
          <c:orientation val="minMax"/>
          <c:max val="7.0000000000000021E-2"/>
          <c:min val="-2.0000000000000007E-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95194496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23576170355290926"/>
          <c:y val="7.1787885118472894E-2"/>
          <c:w val="0.50626041419820234"/>
          <c:h val="4.8896221010799275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sr-Latn-C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4.1565084853859048E-2"/>
          <c:y val="3.2759362801861765E-2"/>
          <c:w val="0.94168277850674487"/>
          <c:h val="0.83268721197153561"/>
        </c:manualLayout>
      </c:layout>
      <c:barChart>
        <c:barDir val="col"/>
        <c:grouping val="clustered"/>
        <c:ser>
          <c:idx val="0"/>
          <c:order val="0"/>
          <c:tx>
            <c:strRef>
              <c:f>Data!$B$88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dLbls>
            <c:dLbl>
              <c:idx val="6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B05-4B93-BC9F-4BC2BD0B29D4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r-Latn-C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(Data!$A$103,Data!$A$107,Data!$A$109:$A$118)</c:f>
              <c:strCache>
                <c:ptCount val="12"/>
                <c:pt idx="0">
                  <c:v>EU</c:v>
                </c:pt>
                <c:pt idx="1">
                  <c:v>Slovenia</c:v>
                </c:pt>
                <c:pt idx="2">
                  <c:v>Poland</c:v>
                </c:pt>
                <c:pt idx="3">
                  <c:v>Czech Republic</c:v>
                </c:pt>
                <c:pt idx="4">
                  <c:v>Estonia</c:v>
                </c:pt>
                <c:pt idx="5">
                  <c:v>Slovakia</c:v>
                </c:pt>
                <c:pt idx="6">
                  <c:v>Croatia</c:v>
                </c:pt>
                <c:pt idx="7">
                  <c:v>Hungary</c:v>
                </c:pt>
                <c:pt idx="8">
                  <c:v>Romania</c:v>
                </c:pt>
                <c:pt idx="9">
                  <c:v>Lithuania</c:v>
                </c:pt>
                <c:pt idx="10">
                  <c:v>Latvia</c:v>
                </c:pt>
                <c:pt idx="11">
                  <c:v>Bulgaria</c:v>
                </c:pt>
              </c:strCache>
            </c:strRef>
          </c:cat>
          <c:val>
            <c:numRef>
              <c:f>(Data!$B$103,Data!$B$107,Data!$B$109:$B$118)</c:f>
              <c:numCache>
                <c:formatCode>#,##0.0</c:formatCode>
                <c:ptCount val="12"/>
                <c:pt idx="0">
                  <c:v>18.7</c:v>
                </c:pt>
                <c:pt idx="1">
                  <c:v>13</c:v>
                </c:pt>
                <c:pt idx="2">
                  <c:v>6.7</c:v>
                </c:pt>
                <c:pt idx="3">
                  <c:v>5.2</c:v>
                </c:pt>
                <c:pt idx="4">
                  <c:v>4.0999999999999996</c:v>
                </c:pt>
                <c:pt idx="5">
                  <c:v>3.3</c:v>
                </c:pt>
                <c:pt idx="6">
                  <c:v>7.4</c:v>
                </c:pt>
                <c:pt idx="7">
                  <c:v>6.2</c:v>
                </c:pt>
                <c:pt idx="8">
                  <c:v>2</c:v>
                </c:pt>
                <c:pt idx="9">
                  <c:v>3.2</c:v>
                </c:pt>
                <c:pt idx="10">
                  <c:v>2.9</c:v>
                </c:pt>
                <c:pt idx="11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05-4B93-BC9F-4BC2BD0B29D4}"/>
            </c:ext>
          </c:extLst>
        </c:ser>
        <c:ser>
          <c:idx val="1"/>
          <c:order val="1"/>
          <c:tx>
            <c:strRef>
              <c:f>Data!$C$88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dLbls>
            <c:dLbl>
              <c:idx val="6"/>
              <c:layout>
                <c:manualLayout>
                  <c:x val="-3.0864197530864199E-2"/>
                  <c:y val="-7.5919335705812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B05-4B93-BC9F-4BC2BD0B29D4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r-Latn-C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(Data!$A$103,Data!$A$107,Data!$A$109:$A$118)</c:f>
              <c:strCache>
                <c:ptCount val="12"/>
                <c:pt idx="0">
                  <c:v>EU</c:v>
                </c:pt>
                <c:pt idx="1">
                  <c:v>Slovenia</c:v>
                </c:pt>
                <c:pt idx="2">
                  <c:v>Poland</c:v>
                </c:pt>
                <c:pt idx="3">
                  <c:v>Czech Republic</c:v>
                </c:pt>
                <c:pt idx="4">
                  <c:v>Estonia</c:v>
                </c:pt>
                <c:pt idx="5">
                  <c:v>Slovakia</c:v>
                </c:pt>
                <c:pt idx="6">
                  <c:v>Croatia</c:v>
                </c:pt>
                <c:pt idx="7">
                  <c:v>Hungary</c:v>
                </c:pt>
                <c:pt idx="8">
                  <c:v>Romania</c:v>
                </c:pt>
                <c:pt idx="9">
                  <c:v>Lithuania</c:v>
                </c:pt>
                <c:pt idx="10">
                  <c:v>Latvia</c:v>
                </c:pt>
                <c:pt idx="11">
                  <c:v>Bulgaria</c:v>
                </c:pt>
              </c:strCache>
            </c:strRef>
          </c:cat>
          <c:val>
            <c:numRef>
              <c:f>(Data!$C$103,Data!$C$107,Data!$C$109:$C$118)</c:f>
              <c:numCache>
                <c:formatCode>#,##0.0</c:formatCode>
                <c:ptCount val="12"/>
                <c:pt idx="0">
                  <c:v>26.7</c:v>
                </c:pt>
                <c:pt idx="1">
                  <c:v>16.600000000000001</c:v>
                </c:pt>
                <c:pt idx="2">
                  <c:v>9.1</c:v>
                </c:pt>
                <c:pt idx="3">
                  <c:v>8.7000000000000011</c:v>
                </c:pt>
                <c:pt idx="4">
                  <c:v>7.1</c:v>
                </c:pt>
                <c:pt idx="5">
                  <c:v>5.8</c:v>
                </c:pt>
                <c:pt idx="6">
                  <c:v>9.6</c:v>
                </c:pt>
                <c:pt idx="7">
                  <c:v>8.3000000000000007</c:v>
                </c:pt>
                <c:pt idx="8">
                  <c:v>4.8</c:v>
                </c:pt>
                <c:pt idx="9">
                  <c:v>5.6</c:v>
                </c:pt>
                <c:pt idx="10">
                  <c:v>6</c:v>
                </c:pt>
                <c:pt idx="11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05-4B93-BC9F-4BC2BD0B29D4}"/>
            </c:ext>
          </c:extLst>
        </c:ser>
        <c:ser>
          <c:idx val="2"/>
          <c:order val="2"/>
          <c:tx>
            <c:strRef>
              <c:f>Data!$D$88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3.437500000000001E-2"/>
                  <c:y val="3.37005845691458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EF-470F-B838-FDDA9D1448F7}"/>
                </c:ext>
              </c:extLst>
            </c:dLbl>
            <c:dLbl>
              <c:idx val="6"/>
              <c:layout>
                <c:manualLayout>
                  <c:x val="1.1168091092930722E-2"/>
                  <c:y val="-2.7624030810780138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sr-Latn-C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B05-4B93-BC9F-4BC2BD0B2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(Data!$A$103,Data!$A$107,Data!$A$109:$A$118)</c:f>
              <c:strCache>
                <c:ptCount val="12"/>
                <c:pt idx="0">
                  <c:v>EU</c:v>
                </c:pt>
                <c:pt idx="1">
                  <c:v>Slovenia</c:v>
                </c:pt>
                <c:pt idx="2">
                  <c:v>Poland</c:v>
                </c:pt>
                <c:pt idx="3">
                  <c:v>Czech Republic</c:v>
                </c:pt>
                <c:pt idx="4">
                  <c:v>Estonia</c:v>
                </c:pt>
                <c:pt idx="5">
                  <c:v>Slovakia</c:v>
                </c:pt>
                <c:pt idx="6">
                  <c:v>Croatia</c:v>
                </c:pt>
                <c:pt idx="7">
                  <c:v>Hungary</c:v>
                </c:pt>
                <c:pt idx="8">
                  <c:v>Romania</c:v>
                </c:pt>
                <c:pt idx="9">
                  <c:v>Lithuania</c:v>
                </c:pt>
                <c:pt idx="10">
                  <c:v>Latvia</c:v>
                </c:pt>
                <c:pt idx="11">
                  <c:v>Bulgaria</c:v>
                </c:pt>
              </c:strCache>
            </c:strRef>
          </c:cat>
          <c:val>
            <c:numRef>
              <c:f>(Data!$D$103,Data!$D$107,Data!$D$109:$D$118)</c:f>
              <c:numCache>
                <c:formatCode>#,##0.0</c:formatCode>
                <c:ptCount val="12"/>
                <c:pt idx="0">
                  <c:v>29.4</c:v>
                </c:pt>
                <c:pt idx="1">
                  <c:v>17.7</c:v>
                </c:pt>
                <c:pt idx="2">
                  <c:v>11.5</c:v>
                </c:pt>
                <c:pt idx="3">
                  <c:v>10.7</c:v>
                </c:pt>
                <c:pt idx="4">
                  <c:v>10.6</c:v>
                </c:pt>
                <c:pt idx="5">
                  <c:v>10.4</c:v>
                </c:pt>
                <c:pt idx="6">
                  <c:v>10.3</c:v>
                </c:pt>
                <c:pt idx="7">
                  <c:v>9</c:v>
                </c:pt>
                <c:pt idx="8">
                  <c:v>7.6</c:v>
                </c:pt>
                <c:pt idx="9">
                  <c:v>7.4</c:v>
                </c:pt>
                <c:pt idx="10">
                  <c:v>7.1</c:v>
                </c:pt>
                <c:pt idx="11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B05-4B93-BC9F-4BC2BD0B29D4}"/>
            </c:ext>
          </c:extLst>
        </c:ser>
        <c:dLbls/>
        <c:gapWidth val="219"/>
        <c:overlap val="-27"/>
        <c:axId val="104475648"/>
        <c:axId val="104493824"/>
      </c:barChart>
      <c:catAx>
        <c:axId val="104475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104493824"/>
        <c:crosses val="autoZero"/>
        <c:auto val="1"/>
        <c:lblAlgn val="ctr"/>
        <c:lblOffset val="100"/>
      </c:catAx>
      <c:valAx>
        <c:axId val="104493824"/>
        <c:scaling>
          <c:orientation val="minMax"/>
          <c:max val="3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104475648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9.7154281496062991E-2"/>
          <c:y val="0.21031503246749486"/>
          <c:w val="0.45071817585301838"/>
          <c:h val="4.1162927512844096E-2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4.3514763779527559E-2"/>
          <c:y val="2.4517033148608435E-2"/>
          <c:w val="0.95648523622047266"/>
          <c:h val="0.8586750992437352"/>
        </c:manualLayout>
      </c:layout>
      <c:barChart>
        <c:barDir val="col"/>
        <c:grouping val="clustered"/>
        <c:ser>
          <c:idx val="0"/>
          <c:order val="0"/>
          <c:tx>
            <c:strRef>
              <c:f>Data!$B$127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dLbls>
            <c:dLbl>
              <c:idx val="3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0F4-46D1-9AA3-23FA5703D16F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r-Latn-C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(Data!$A$141,Data!$A$144,Data!$A$147,Data!$A$149:$A$157)</c:f>
              <c:strCache>
                <c:ptCount val="12"/>
                <c:pt idx="0">
                  <c:v>EU</c:v>
                </c:pt>
                <c:pt idx="1">
                  <c:v>Slovenia</c:v>
                </c:pt>
                <c:pt idx="2">
                  <c:v>Czech Republic</c:v>
                </c:pt>
                <c:pt idx="3">
                  <c:v>Croatia</c:v>
                </c:pt>
                <c:pt idx="4">
                  <c:v>Estonia</c:v>
                </c:pt>
                <c:pt idx="5">
                  <c:v>Slovakia</c:v>
                </c:pt>
                <c:pt idx="6">
                  <c:v>Poland</c:v>
                </c:pt>
                <c:pt idx="7">
                  <c:v>Hungary</c:v>
                </c:pt>
                <c:pt idx="8">
                  <c:v>Lithuania</c:v>
                </c:pt>
                <c:pt idx="9">
                  <c:v>Romania</c:v>
                </c:pt>
                <c:pt idx="10">
                  <c:v>Latvia</c:v>
                </c:pt>
                <c:pt idx="11">
                  <c:v>Bulgaria</c:v>
                </c:pt>
              </c:strCache>
            </c:strRef>
          </c:cat>
          <c:val>
            <c:numRef>
              <c:f>(Data!$B$141,Data!$B$144,Data!$B$147,Data!$B$149:$B$157)</c:f>
              <c:numCache>
                <c:formatCode>#,##0.0</c:formatCode>
                <c:ptCount val="12"/>
                <c:pt idx="0">
                  <c:v>20.100000000000001</c:v>
                </c:pt>
                <c:pt idx="1">
                  <c:v>12.8</c:v>
                </c:pt>
                <c:pt idx="2">
                  <c:v>5.0999999999999996</c:v>
                </c:pt>
                <c:pt idx="3">
                  <c:v>8.1</c:v>
                </c:pt>
                <c:pt idx="4">
                  <c:v>3.8</c:v>
                </c:pt>
                <c:pt idx="5">
                  <c:v>3.5</c:v>
                </c:pt>
                <c:pt idx="6">
                  <c:v>3.8</c:v>
                </c:pt>
                <c:pt idx="7">
                  <c:v>4.8</c:v>
                </c:pt>
                <c:pt idx="8">
                  <c:v>2.6</c:v>
                </c:pt>
                <c:pt idx="9">
                  <c:v>1.7000000000000002</c:v>
                </c:pt>
                <c:pt idx="10">
                  <c:v>2.4</c:v>
                </c:pt>
                <c:pt idx="11">
                  <c:v>1.7000000000000002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F4-46D1-9AA3-23FA5703D16F}"/>
            </c:ext>
          </c:extLst>
        </c:ser>
        <c:ser>
          <c:idx val="1"/>
          <c:order val="1"/>
          <c:tx>
            <c:strRef>
              <c:f>Data!$C$127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dLbls>
            <c:dLbl>
              <c:idx val="3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F4-46D1-9AA3-23FA5703D16F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r-Latn-C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(Data!$A$141,Data!$A$144,Data!$A$147,Data!$A$149:$A$157)</c:f>
              <c:strCache>
                <c:ptCount val="12"/>
                <c:pt idx="0">
                  <c:v>EU</c:v>
                </c:pt>
                <c:pt idx="1">
                  <c:v>Slovenia</c:v>
                </c:pt>
                <c:pt idx="2">
                  <c:v>Czech Republic</c:v>
                </c:pt>
                <c:pt idx="3">
                  <c:v>Croatia</c:v>
                </c:pt>
                <c:pt idx="4">
                  <c:v>Estonia</c:v>
                </c:pt>
                <c:pt idx="5">
                  <c:v>Slovakia</c:v>
                </c:pt>
                <c:pt idx="6">
                  <c:v>Poland</c:v>
                </c:pt>
                <c:pt idx="7">
                  <c:v>Hungary</c:v>
                </c:pt>
                <c:pt idx="8">
                  <c:v>Lithuania</c:v>
                </c:pt>
                <c:pt idx="9">
                  <c:v>Romania</c:v>
                </c:pt>
                <c:pt idx="10">
                  <c:v>Latvia</c:v>
                </c:pt>
                <c:pt idx="11">
                  <c:v>Bulgaria</c:v>
                </c:pt>
              </c:strCache>
            </c:strRef>
          </c:cat>
          <c:val>
            <c:numRef>
              <c:f>(Data!$C$141,Data!$C$144,Data!$C$147,Data!$C$149:$C$157)</c:f>
              <c:numCache>
                <c:formatCode>#,##0.0</c:formatCode>
                <c:ptCount val="12"/>
                <c:pt idx="0">
                  <c:v>22.6</c:v>
                </c:pt>
                <c:pt idx="1">
                  <c:v>15.3</c:v>
                </c:pt>
                <c:pt idx="2">
                  <c:v>8.3000000000000007</c:v>
                </c:pt>
                <c:pt idx="3">
                  <c:v>10.6</c:v>
                </c:pt>
                <c:pt idx="4">
                  <c:v>7.7</c:v>
                </c:pt>
                <c:pt idx="5">
                  <c:v>6.3</c:v>
                </c:pt>
                <c:pt idx="6">
                  <c:v>7.5</c:v>
                </c:pt>
                <c:pt idx="7">
                  <c:v>6.6</c:v>
                </c:pt>
                <c:pt idx="8">
                  <c:v>5.7</c:v>
                </c:pt>
                <c:pt idx="9">
                  <c:v>4.4000000000000004</c:v>
                </c:pt>
                <c:pt idx="10">
                  <c:v>5.6</c:v>
                </c:pt>
                <c:pt idx="11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F4-46D1-9AA3-23FA5703D16F}"/>
            </c:ext>
          </c:extLst>
        </c:ser>
        <c:ser>
          <c:idx val="2"/>
          <c:order val="2"/>
          <c:tx>
            <c:strRef>
              <c:f>Data!$D$127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dLbls>
            <c:dLbl>
              <c:idx val="3"/>
              <c:layout>
                <c:manualLayout>
                  <c:x val="1.3541666666666632E-2"/>
                  <c:y val="-3.365963188090594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1F4FE677-CF02-4E19-B039-56B993E8B500}" type="VALUE">
                      <a:rPr lang="en-US" b="1" dirty="0">
                        <a:solidFill>
                          <a:srgbClr val="FF0000"/>
                        </a:solidFill>
                      </a:rPr>
                      <a:pPr>
                        <a:defRPr sz="1400"/>
                      </a:pPr>
                      <a:t>[VALUE]</a:t>
                    </a:fld>
                    <a:endParaRPr lang="hr-HR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F4-46D1-9AA3-23FA5703D1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(Data!$A$141,Data!$A$144,Data!$A$147,Data!$A$149:$A$157)</c:f>
              <c:strCache>
                <c:ptCount val="12"/>
                <c:pt idx="0">
                  <c:v>EU</c:v>
                </c:pt>
                <c:pt idx="1">
                  <c:v>Slovenia</c:v>
                </c:pt>
                <c:pt idx="2">
                  <c:v>Czech Republic</c:v>
                </c:pt>
                <c:pt idx="3">
                  <c:v>Croatia</c:v>
                </c:pt>
                <c:pt idx="4">
                  <c:v>Estonia</c:v>
                </c:pt>
                <c:pt idx="5">
                  <c:v>Slovakia</c:v>
                </c:pt>
                <c:pt idx="6">
                  <c:v>Poland</c:v>
                </c:pt>
                <c:pt idx="7">
                  <c:v>Hungary</c:v>
                </c:pt>
                <c:pt idx="8">
                  <c:v>Lithuania</c:v>
                </c:pt>
                <c:pt idx="9">
                  <c:v>Romania</c:v>
                </c:pt>
                <c:pt idx="10">
                  <c:v>Latvia</c:v>
                </c:pt>
                <c:pt idx="11">
                  <c:v>Bulgaria</c:v>
                </c:pt>
              </c:strCache>
            </c:strRef>
          </c:cat>
          <c:val>
            <c:numRef>
              <c:f>(Data!$D$141,Data!$D$144,Data!$D$147,Data!$D$149:$D$157)</c:f>
              <c:numCache>
                <c:formatCode>#,##0.0</c:formatCode>
                <c:ptCount val="12"/>
                <c:pt idx="0">
                  <c:v>26.4</c:v>
                </c:pt>
                <c:pt idx="1">
                  <c:v>17.3</c:v>
                </c:pt>
                <c:pt idx="2">
                  <c:v>11.5</c:v>
                </c:pt>
                <c:pt idx="3">
                  <c:v>11.2</c:v>
                </c:pt>
                <c:pt idx="4">
                  <c:v>11</c:v>
                </c:pt>
                <c:pt idx="5">
                  <c:v>10.4</c:v>
                </c:pt>
                <c:pt idx="6">
                  <c:v>8.4</c:v>
                </c:pt>
                <c:pt idx="7">
                  <c:v>7.6</c:v>
                </c:pt>
                <c:pt idx="8">
                  <c:v>7.5</c:v>
                </c:pt>
                <c:pt idx="9">
                  <c:v>7.4</c:v>
                </c:pt>
                <c:pt idx="10">
                  <c:v>7</c:v>
                </c:pt>
                <c:pt idx="11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F4-46D1-9AA3-23FA5703D16F}"/>
            </c:ext>
          </c:extLst>
        </c:ser>
        <c:dLbls/>
        <c:gapWidth val="219"/>
        <c:overlap val="-27"/>
        <c:axId val="77293440"/>
        <c:axId val="77294976"/>
      </c:barChart>
      <c:catAx>
        <c:axId val="77293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77294976"/>
        <c:crosses val="autoZero"/>
        <c:auto val="1"/>
        <c:lblAlgn val="ctr"/>
        <c:lblOffset val="100"/>
      </c:catAx>
      <c:valAx>
        <c:axId val="772949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7729344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5153699146981631"/>
          <c:y val="0.21659393348081515"/>
          <c:w val="0.23442601706036748"/>
          <c:h val="7.6454331103168433E-2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7FBFE-C80E-4A7D-AC65-D386CECF782E}" type="datetimeFigureOut">
              <a:rPr lang="hr-HR" smtClean="0"/>
              <a:pPr/>
              <a:t>08.11.2018.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E36F4-2697-4887-8761-02688353E40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20518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6FE-04FB-44A9-B227-4DE0FB5A3D44}" type="datetimeFigureOut">
              <a:rPr lang="hr-HR" smtClean="0"/>
              <a:pPr/>
              <a:t>08.11.2018.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87A1-BF0B-4739-8AC0-8DCCEE3A7B9D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324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6FE-04FB-44A9-B227-4DE0FB5A3D44}" type="datetimeFigureOut">
              <a:rPr lang="hr-HR" smtClean="0"/>
              <a:pPr/>
              <a:t>08.11.2018.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87A1-BF0B-4739-8AC0-8DCCEE3A7B9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626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6FE-04FB-44A9-B227-4DE0FB5A3D44}" type="datetimeFigureOut">
              <a:rPr lang="hr-HR" smtClean="0"/>
              <a:pPr/>
              <a:t>08.11.2018.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87A1-BF0B-4739-8AC0-8DCCEE3A7B9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479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6FE-04FB-44A9-B227-4DE0FB5A3D44}" type="datetimeFigureOut">
              <a:rPr lang="hr-HR" smtClean="0"/>
              <a:pPr/>
              <a:t>08.11.2018.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87A1-BF0B-4739-8AC0-8DCCEE3A7B9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8659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6FE-04FB-44A9-B227-4DE0FB5A3D44}" type="datetimeFigureOut">
              <a:rPr lang="hr-HR" smtClean="0"/>
              <a:pPr/>
              <a:t>08.11.2018.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87A1-BF0B-4739-8AC0-8DCCEE3A7B9D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873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6FE-04FB-44A9-B227-4DE0FB5A3D44}" type="datetimeFigureOut">
              <a:rPr lang="hr-HR" smtClean="0"/>
              <a:pPr/>
              <a:t>08.11.2018.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87A1-BF0B-4739-8AC0-8DCCEE3A7B9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222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6FE-04FB-44A9-B227-4DE0FB5A3D44}" type="datetimeFigureOut">
              <a:rPr lang="hr-HR" smtClean="0"/>
              <a:pPr/>
              <a:t>08.11.2018.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87A1-BF0B-4739-8AC0-8DCCEE3A7B9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4683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6FE-04FB-44A9-B227-4DE0FB5A3D44}" type="datetimeFigureOut">
              <a:rPr lang="hr-HR" smtClean="0"/>
              <a:pPr/>
              <a:t>08.11.2018.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87A1-BF0B-4739-8AC0-8DCCEE3A7B9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2843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6FE-04FB-44A9-B227-4DE0FB5A3D44}" type="datetimeFigureOut">
              <a:rPr lang="hr-HR" smtClean="0"/>
              <a:pPr/>
              <a:t>08.11.2018.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87A1-BF0B-4739-8AC0-8DCCEE3A7B9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626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F9D96FE-04FB-44A9-B227-4DE0FB5A3D44}" type="datetimeFigureOut">
              <a:rPr lang="hr-HR" smtClean="0"/>
              <a:pPr/>
              <a:t>08.11.2018.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5B87A1-BF0B-4739-8AC0-8DCCEE3A7B9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0381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6FE-04FB-44A9-B227-4DE0FB5A3D44}" type="datetimeFigureOut">
              <a:rPr lang="hr-HR" smtClean="0"/>
              <a:pPr/>
              <a:t>08.11.2018.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87A1-BF0B-4739-8AC0-8DCCEE3A7B9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0542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9D96FE-04FB-44A9-B227-4DE0FB5A3D44}" type="datetimeFigureOut">
              <a:rPr lang="hr-HR" smtClean="0"/>
              <a:pPr/>
              <a:t>08.11.2018.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5B87A1-BF0B-4739-8AC0-8DCCEE3A7B9D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979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STANJE PLAĆA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33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12192000" cy="930275"/>
          </a:xfrm>
        </p:spPr>
        <p:txBody>
          <a:bodyPr>
            <a:normAutofit/>
          </a:bodyPr>
          <a:lstStyle/>
          <a:p>
            <a:r>
              <a:rPr lang="hr-HR" b="1" dirty="0" smtClean="0"/>
              <a:t>Cijena rada u javnim službama</a:t>
            </a:r>
            <a:endParaRPr lang="hr-HR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5314" y="1038225"/>
            <a:ext cx="10702699" cy="823913"/>
          </a:xfrm>
          <a:noFill/>
        </p:spPr>
        <p:txBody>
          <a:bodyPr>
            <a:noAutofit/>
          </a:bodyPr>
          <a:lstStyle/>
          <a:p>
            <a:r>
              <a:rPr lang="hr-HR" sz="2800" b="0" dirty="0" smtClean="0">
                <a:solidFill>
                  <a:schemeClr val="tx2"/>
                </a:solidFill>
              </a:rPr>
              <a:t>POTREBNO POVEĆANJE OSNOVICE DA SE DOSTIGNE PARITET IZ 2008.</a:t>
            </a:r>
            <a:endParaRPr lang="hr-HR" sz="2800" b="0" dirty="0">
              <a:solidFill>
                <a:schemeClr val="tx2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9722339" y="2282092"/>
            <a:ext cx="2469662" cy="3520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u="sng" dirty="0" smtClean="0"/>
              <a:t>Projekcija 2018. </a:t>
            </a:r>
            <a:r>
              <a:rPr lang="hr-HR" dirty="0" smtClean="0"/>
              <a:t>- rast plaća u privredi od 5,8 posto</a:t>
            </a:r>
          </a:p>
          <a:p>
            <a:r>
              <a:rPr lang="hr-HR" u="sng" dirty="0" smtClean="0"/>
              <a:t>Predviđanje 2019. - </a:t>
            </a:r>
            <a:r>
              <a:rPr lang="hr-HR" dirty="0" smtClean="0"/>
              <a:t>povećanje osnovice za 3 posto i rast plaća u privredi od 5,8 posto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2937218"/>
              </p:ext>
            </p:extLst>
          </p:nvPr>
        </p:nvGraphicFramePr>
        <p:xfrm>
          <a:off x="1" y="1580227"/>
          <a:ext cx="9607825" cy="527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799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677650" cy="973138"/>
          </a:xfrm>
        </p:spPr>
        <p:txBody>
          <a:bodyPr>
            <a:normAutofit/>
          </a:bodyPr>
          <a:lstStyle/>
          <a:p>
            <a:r>
              <a:rPr lang="hr-HR" b="1" dirty="0" smtClean="0"/>
              <a:t>Prosječne plaće u privredi bježe od 2010.</a:t>
            </a:r>
            <a:endParaRPr lang="hr-HR" b="1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437991230"/>
              </p:ext>
            </p:extLst>
          </p:nvPr>
        </p:nvGraphicFramePr>
        <p:xfrm>
          <a:off x="0" y="1846263"/>
          <a:ext cx="12192000" cy="501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2"/>
          <p:cNvSpPr txBox="1">
            <a:spLocks/>
          </p:cNvSpPr>
          <p:nvPr/>
        </p:nvSpPr>
        <p:spPr>
          <a:xfrm>
            <a:off x="6772274" y="1528763"/>
            <a:ext cx="5197474" cy="511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0" y="1212980"/>
            <a:ext cx="8789435" cy="53184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 smtClean="0">
                <a:solidFill>
                  <a:schemeClr val="tx2"/>
                </a:solidFill>
              </a:rPr>
              <a:t>STOPE RASTA PROSJEČNE NOMINALNE BRUTO PLAĆE - DZS</a:t>
            </a:r>
            <a:endParaRPr lang="hr-H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3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5" y="0"/>
            <a:ext cx="12027159" cy="1369724"/>
          </a:xfrm>
        </p:spPr>
        <p:txBody>
          <a:bodyPr>
            <a:normAutofit fontScale="90000"/>
          </a:bodyPr>
          <a:lstStyle/>
          <a:p>
            <a:r>
              <a:rPr lang="hr-HR" sz="3600" b="1" dirty="0">
                <a:solidFill>
                  <a:schemeClr val="tx2"/>
                </a:solidFill>
              </a:rPr>
              <a:t>PROSJEČAN </a:t>
            </a:r>
            <a:r>
              <a:rPr lang="hr-HR" sz="3600" b="1" dirty="0" smtClean="0">
                <a:solidFill>
                  <a:schemeClr val="tx2"/>
                </a:solidFill>
              </a:rPr>
              <a:t>PORAST </a:t>
            </a:r>
            <a:r>
              <a:rPr lang="hr-HR" sz="3600" b="1" dirty="0">
                <a:solidFill>
                  <a:schemeClr val="tx2"/>
                </a:solidFill>
              </a:rPr>
              <a:t>TROŠKOVA RADA </a:t>
            </a:r>
            <a:r>
              <a:rPr lang="hr-HR" sz="3600" b="1" dirty="0" smtClean="0">
                <a:solidFill>
                  <a:schemeClr val="tx2"/>
                </a:solidFill>
              </a:rPr>
              <a:t>OD 1. KV. 2016. DO 2. KV. 2018.</a:t>
            </a:r>
            <a:r>
              <a:rPr lang="hr-HR" sz="3200" b="1" dirty="0" smtClean="0">
                <a:solidFill>
                  <a:schemeClr val="tx2"/>
                </a:solidFill>
              </a:rPr>
              <a:t/>
            </a:r>
            <a:br>
              <a:rPr lang="hr-HR" sz="3200" b="1" dirty="0" smtClean="0">
                <a:solidFill>
                  <a:schemeClr val="tx2"/>
                </a:solidFill>
              </a:rPr>
            </a:br>
            <a:r>
              <a:rPr lang="hr-HR" sz="2800" b="1" dirty="0" smtClean="0">
                <a:solidFill>
                  <a:schemeClr val="tx2"/>
                </a:solidFill>
              </a:rPr>
              <a:t/>
            </a:r>
            <a:br>
              <a:rPr lang="hr-HR" sz="2800" b="1" dirty="0" smtClean="0">
                <a:solidFill>
                  <a:schemeClr val="tx2"/>
                </a:solidFill>
              </a:rPr>
            </a:br>
            <a:r>
              <a:rPr lang="hr-HR" sz="2800" b="1" dirty="0" smtClean="0">
                <a:solidFill>
                  <a:schemeClr val="tx2"/>
                </a:solidFill>
              </a:rPr>
              <a:t>-</a:t>
            </a:r>
            <a:r>
              <a:rPr lang="hr-HR" sz="2200" b="1" dirty="0" smtClean="0">
                <a:solidFill>
                  <a:schemeClr val="tx2"/>
                </a:solidFill>
              </a:rPr>
              <a:t>međugodišnji rast nominalnih troškova rada (sezonski i kalendarski prilagođen) - Eurostat</a:t>
            </a:r>
            <a:endParaRPr lang="hr-HR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805089330"/>
              </p:ext>
            </p:extLst>
          </p:nvPr>
        </p:nvGraphicFramePr>
        <p:xfrm>
          <a:off x="93306" y="1460514"/>
          <a:ext cx="12027159" cy="5306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4379">
                  <a:extLst>
                    <a:ext uri="{9D8B030D-6E8A-4147-A177-3AD203B41FA5}">
                      <a16:colId xmlns:a16="http://schemas.microsoft.com/office/drawing/2014/main" xmlns="" val="3406010293"/>
                    </a:ext>
                  </a:extLst>
                </a:gridCol>
                <a:gridCol w="1802918">
                  <a:extLst>
                    <a:ext uri="{9D8B030D-6E8A-4147-A177-3AD203B41FA5}">
                      <a16:colId xmlns:a16="http://schemas.microsoft.com/office/drawing/2014/main" xmlns="" val="40246219"/>
                    </a:ext>
                  </a:extLst>
                </a:gridCol>
                <a:gridCol w="462287">
                  <a:extLst>
                    <a:ext uri="{9D8B030D-6E8A-4147-A177-3AD203B41FA5}">
                      <a16:colId xmlns:a16="http://schemas.microsoft.com/office/drawing/2014/main" xmlns="" val="2946911832"/>
                    </a:ext>
                  </a:extLst>
                </a:gridCol>
                <a:gridCol w="1664232">
                  <a:extLst>
                    <a:ext uri="{9D8B030D-6E8A-4147-A177-3AD203B41FA5}">
                      <a16:colId xmlns:a16="http://schemas.microsoft.com/office/drawing/2014/main" xmlns="" val="2806200956"/>
                    </a:ext>
                  </a:extLst>
                </a:gridCol>
                <a:gridCol w="1664232">
                  <a:extLst>
                    <a:ext uri="{9D8B030D-6E8A-4147-A177-3AD203B41FA5}">
                      <a16:colId xmlns:a16="http://schemas.microsoft.com/office/drawing/2014/main" xmlns="" val="2850284593"/>
                    </a:ext>
                  </a:extLst>
                </a:gridCol>
                <a:gridCol w="400647">
                  <a:extLst>
                    <a:ext uri="{9D8B030D-6E8A-4147-A177-3AD203B41FA5}">
                      <a16:colId xmlns:a16="http://schemas.microsoft.com/office/drawing/2014/main" xmlns="" val="680509679"/>
                    </a:ext>
                  </a:extLst>
                </a:gridCol>
                <a:gridCol w="1664232">
                  <a:extLst>
                    <a:ext uri="{9D8B030D-6E8A-4147-A177-3AD203B41FA5}">
                      <a16:colId xmlns:a16="http://schemas.microsoft.com/office/drawing/2014/main" xmlns="" val="717652816"/>
                    </a:ext>
                  </a:extLst>
                </a:gridCol>
                <a:gridCol w="1664232">
                  <a:extLst>
                    <a:ext uri="{9D8B030D-6E8A-4147-A177-3AD203B41FA5}">
                      <a16:colId xmlns:a16="http://schemas.microsoft.com/office/drawing/2014/main" xmlns="" val="1857457443"/>
                    </a:ext>
                  </a:extLst>
                </a:gridCol>
              </a:tblGrid>
              <a:tr h="11788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2400" b="1" u="none" strike="noStrike" dirty="0">
                          <a:effectLst/>
                        </a:rPr>
                        <a:t>JAVNA ADMINISTRACIJA I OBRANA, OBVEZNO SOCIJALNO OSIGURANJE</a:t>
                      </a:r>
                      <a:endParaRPr lang="hr-HR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lvl="2" algn="ctr" fontAlgn="b"/>
                      <a:r>
                        <a:rPr lang="hr-HR" sz="2400" b="0" u="none" strike="noStrike" dirty="0">
                          <a:effectLst/>
                        </a:rPr>
                        <a:t> 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2400" b="1" u="none" strike="noStrike" dirty="0">
                          <a:effectLst/>
                        </a:rPr>
                        <a:t>OBRAZOVANJE</a:t>
                      </a:r>
                      <a:endParaRPr lang="hr-HR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fontAlgn="b"/>
                      <a:r>
                        <a:rPr lang="hr-HR" sz="2400" b="0" u="none" strike="noStrike" dirty="0">
                          <a:effectLst/>
                        </a:rPr>
                        <a:t> 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2400" b="1" u="none" strike="noStrike" dirty="0">
                          <a:effectLst/>
                        </a:rPr>
                        <a:t>ZDRAVSTVO I SOCIJALNI RAD</a:t>
                      </a:r>
                      <a:endParaRPr lang="hr-HR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2559998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effectLst/>
                        </a:rPr>
                        <a:t>Romania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2" algn="r" fontAlgn="b"/>
                      <a:r>
                        <a:rPr lang="hr-HR" sz="2400" b="0" u="none" strike="noStrike" dirty="0">
                          <a:effectLst/>
                        </a:rPr>
                        <a:t>20,7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effectLst/>
                        </a:rPr>
                        <a:t>Romania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23,55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Romania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27,17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1507988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Bulgaria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2" algn="r" fontAlgn="b"/>
                      <a:r>
                        <a:rPr lang="hr-HR" sz="2400" b="0" u="none" strike="noStrike" dirty="0">
                          <a:effectLst/>
                        </a:rPr>
                        <a:t>8,69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effectLst/>
                        </a:rPr>
                        <a:t>Bulgaria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10,81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Hungary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12,28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7825634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Czechia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2400" b="0" u="none" strike="noStrike" dirty="0">
                          <a:effectLst/>
                        </a:rPr>
                        <a:t>8,6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effectLst/>
                        </a:rPr>
                        <a:t>Latvia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8,56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Latvia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9,04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107799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Hungary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2400" b="0" u="none" strike="noStrike" dirty="0">
                          <a:effectLst/>
                        </a:rPr>
                        <a:t>8,26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effectLst/>
                        </a:rPr>
                        <a:t>Estonia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7,71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Lithuania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8,91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1417438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Latvia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2400" b="0" u="none" strike="noStrike" dirty="0">
                          <a:effectLst/>
                        </a:rPr>
                        <a:t>8,23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effectLst/>
                        </a:rPr>
                        <a:t>Czechia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6,93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effectLst/>
                        </a:rPr>
                        <a:t>Bulgaria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8,53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681427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Lithuania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2400" b="0" u="none" strike="noStrike" dirty="0">
                          <a:effectLst/>
                        </a:rPr>
                        <a:t>7,87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effectLst/>
                        </a:rPr>
                        <a:t>Hungary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6,33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effectLst/>
                        </a:rPr>
                        <a:t>Czechia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7,91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6149079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Estonia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2400" b="0" u="none" strike="noStrike" dirty="0">
                          <a:effectLst/>
                        </a:rPr>
                        <a:t>7,44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effectLst/>
                        </a:rPr>
                        <a:t>Slovakia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6,15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effectLst/>
                        </a:rPr>
                        <a:t>Poland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6,85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03846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Slovakia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2400" b="0" u="none" strike="noStrike" dirty="0">
                          <a:effectLst/>
                        </a:rPr>
                        <a:t>7,34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Lithuania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4,74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effectLst/>
                        </a:rPr>
                        <a:t>Estonia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5,85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441482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Poland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2400" b="0" u="none" strike="noStrike" dirty="0">
                          <a:effectLst/>
                        </a:rPr>
                        <a:t>5,86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Slovenia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3,23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Slovakia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5,76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7049927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Croatia</a:t>
                      </a:r>
                      <a:endParaRPr lang="hr-HR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5,6</a:t>
                      </a:r>
                      <a:endParaRPr lang="hr-HR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Croatia</a:t>
                      </a:r>
                      <a:endParaRPr lang="hr-HR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3,23</a:t>
                      </a:r>
                      <a:endParaRPr lang="hr-HR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Slovenia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5,69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147182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Slovenia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2400" b="0" u="none" strike="noStrike" dirty="0">
                          <a:effectLst/>
                        </a:rPr>
                        <a:t>4,55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>
                          <a:effectLst/>
                        </a:rPr>
                        <a:t>Poland</a:t>
                      </a:r>
                      <a:endParaRPr lang="hr-H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effectLst/>
                        </a:rPr>
                        <a:t>2,23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Croatia</a:t>
                      </a:r>
                      <a:endParaRPr lang="hr-HR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4,34</a:t>
                      </a:r>
                      <a:endParaRPr lang="hr-HR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3" marR="9473" marT="9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249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11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582018664"/>
              </p:ext>
            </p:extLst>
          </p:nvPr>
        </p:nvGraphicFramePr>
        <p:xfrm>
          <a:off x="0" y="828431"/>
          <a:ext cx="12192000" cy="602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 txBox="1">
            <a:spLocks/>
          </p:cNvSpPr>
          <p:nvPr/>
        </p:nvSpPr>
        <p:spPr>
          <a:xfrm>
            <a:off x="83975" y="204795"/>
            <a:ext cx="11999168" cy="53184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 smtClean="0">
                <a:solidFill>
                  <a:schemeClr val="tx2"/>
                </a:solidFill>
              </a:rPr>
              <a:t>TROŠAK RADA PO SATU U OBRAZOVANJU (u €) – EUROSTAT</a:t>
            </a:r>
            <a:endParaRPr lang="hr-HR" sz="2800" dirty="0">
              <a:solidFill>
                <a:schemeClr val="tx2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181322" y="1846263"/>
            <a:ext cx="3010678" cy="4461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5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7342926"/>
              </p:ext>
            </p:extLst>
          </p:nvPr>
        </p:nvGraphicFramePr>
        <p:xfrm>
          <a:off x="6564924" y="1023816"/>
          <a:ext cx="5418992" cy="2618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138">
                  <a:extLst>
                    <a:ext uri="{9D8B030D-6E8A-4147-A177-3AD203B41FA5}">
                      <a16:colId xmlns:a16="http://schemas.microsoft.com/office/drawing/2014/main" xmlns="" val="3110256137"/>
                    </a:ext>
                  </a:extLst>
                </a:gridCol>
                <a:gridCol w="873509">
                  <a:extLst>
                    <a:ext uri="{9D8B030D-6E8A-4147-A177-3AD203B41FA5}">
                      <a16:colId xmlns:a16="http://schemas.microsoft.com/office/drawing/2014/main" xmlns="" val="104085113"/>
                    </a:ext>
                  </a:extLst>
                </a:gridCol>
                <a:gridCol w="873509">
                  <a:extLst>
                    <a:ext uri="{9D8B030D-6E8A-4147-A177-3AD203B41FA5}">
                      <a16:colId xmlns:a16="http://schemas.microsoft.com/office/drawing/2014/main" xmlns="" val="3753434302"/>
                    </a:ext>
                  </a:extLst>
                </a:gridCol>
                <a:gridCol w="873509">
                  <a:extLst>
                    <a:ext uri="{9D8B030D-6E8A-4147-A177-3AD203B41FA5}">
                      <a16:colId xmlns:a16="http://schemas.microsoft.com/office/drawing/2014/main" xmlns="" val="1616872217"/>
                    </a:ext>
                  </a:extLst>
                </a:gridCol>
                <a:gridCol w="1132327">
                  <a:extLst>
                    <a:ext uri="{9D8B030D-6E8A-4147-A177-3AD203B41FA5}">
                      <a16:colId xmlns:a16="http://schemas.microsoft.com/office/drawing/2014/main" xmlns="" val="404963532"/>
                    </a:ext>
                  </a:extLst>
                </a:gridCol>
              </a:tblGrid>
              <a:tr h="26572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 dirty="0">
                          <a:effectLst/>
                        </a:rPr>
                        <a:t> 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u="none" strike="noStrike" dirty="0">
                          <a:effectLst/>
                        </a:rPr>
                        <a:t>2004.</a:t>
                      </a:r>
                      <a:endParaRPr lang="hr-H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u="none" strike="noStrike" dirty="0">
                          <a:effectLst/>
                        </a:rPr>
                        <a:t>2008.</a:t>
                      </a:r>
                      <a:endParaRPr lang="hr-H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u="none" strike="noStrike" dirty="0">
                          <a:effectLst/>
                        </a:rPr>
                        <a:t>2017.</a:t>
                      </a:r>
                      <a:endParaRPr lang="hr-H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u="none" strike="noStrike" dirty="0">
                          <a:effectLst/>
                        </a:rPr>
                        <a:t>2004.-2017.</a:t>
                      </a:r>
                      <a:endParaRPr lang="hr-H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8115063"/>
                  </a:ext>
                </a:extLst>
              </a:tr>
              <a:tr h="196368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effectLst/>
                        </a:rPr>
                        <a:t>Romania</a:t>
                      </a:r>
                      <a:endParaRPr lang="hr-H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2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4,8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7,6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280%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08980666"/>
                  </a:ext>
                </a:extLst>
              </a:tr>
              <a:tr h="196368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Slovakia</a:t>
                      </a:r>
                      <a:endParaRPr lang="hr-HR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5,8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10,4</a:t>
                      </a:r>
                      <a:endParaRPr lang="hr-HR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215%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7398593"/>
                  </a:ext>
                </a:extLst>
              </a:tr>
              <a:tr h="196368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>
                          <a:effectLst/>
                        </a:rPr>
                        <a:t>Bulgaria</a:t>
                      </a:r>
                      <a:endParaRPr lang="hr-H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1,7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2,8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5,2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206%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80643963"/>
                  </a:ext>
                </a:extLst>
              </a:tr>
              <a:tr h="196368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>
                          <a:effectLst/>
                        </a:rPr>
                        <a:t>Estonia</a:t>
                      </a:r>
                      <a:endParaRPr lang="hr-H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4,1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7,1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10,6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159%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1095819"/>
                  </a:ext>
                </a:extLst>
              </a:tr>
              <a:tr h="16417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>
                          <a:effectLst/>
                        </a:rPr>
                        <a:t>Latvia</a:t>
                      </a:r>
                      <a:endParaRPr lang="hr-H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2,9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6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7,1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145%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87781648"/>
                  </a:ext>
                </a:extLst>
              </a:tr>
              <a:tr h="196368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>
                          <a:effectLst/>
                        </a:rPr>
                        <a:t>Lithuania</a:t>
                      </a:r>
                      <a:endParaRPr lang="hr-H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3,2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5,6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7,4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131%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02454636"/>
                  </a:ext>
                </a:extLst>
              </a:tr>
              <a:tr h="196368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>
                          <a:effectLst/>
                        </a:rPr>
                        <a:t>Czech Republic</a:t>
                      </a:r>
                      <a:endParaRPr lang="hr-H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5,2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8,7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10,7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106%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940148"/>
                  </a:ext>
                </a:extLst>
              </a:tr>
              <a:tr h="196368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>
                          <a:effectLst/>
                        </a:rPr>
                        <a:t>Poland</a:t>
                      </a:r>
                      <a:endParaRPr lang="hr-H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6,7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9,1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11,5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72%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53908"/>
                  </a:ext>
                </a:extLst>
              </a:tr>
              <a:tr h="196368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effectLst/>
                        </a:rPr>
                        <a:t>EU</a:t>
                      </a:r>
                      <a:endParaRPr lang="hr-H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18,7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26,7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29,4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57%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97366866"/>
                  </a:ext>
                </a:extLst>
              </a:tr>
              <a:tr h="196368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>
                          <a:effectLst/>
                        </a:rPr>
                        <a:t>Hungary</a:t>
                      </a:r>
                      <a:endParaRPr lang="hr-H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6,2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8,3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9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45%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18296249"/>
                  </a:ext>
                </a:extLst>
              </a:tr>
              <a:tr h="196368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Croatia</a:t>
                      </a:r>
                      <a:endParaRPr lang="hr-H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solidFill>
                            <a:srgbClr val="FF0000"/>
                          </a:solidFill>
                          <a:effectLst/>
                        </a:rPr>
                        <a:t>7,4</a:t>
                      </a:r>
                      <a:endParaRPr lang="hr-H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solidFill>
                            <a:srgbClr val="FF0000"/>
                          </a:solidFill>
                          <a:effectLst/>
                        </a:rPr>
                        <a:t>9,6</a:t>
                      </a:r>
                      <a:endParaRPr lang="hr-H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solidFill>
                            <a:srgbClr val="FF0000"/>
                          </a:solidFill>
                          <a:effectLst/>
                        </a:rPr>
                        <a:t>10,3</a:t>
                      </a:r>
                      <a:endParaRPr lang="hr-H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39%</a:t>
                      </a:r>
                      <a:endParaRPr lang="hr-HR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79424564"/>
                  </a:ext>
                </a:extLst>
              </a:tr>
              <a:tr h="196368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effectLst/>
                        </a:rPr>
                        <a:t>Slovenia</a:t>
                      </a:r>
                      <a:endParaRPr lang="hr-H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13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16,6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>
                          <a:effectLst/>
                        </a:rPr>
                        <a:t>17,7</a:t>
                      </a:r>
                      <a:endParaRPr lang="hr-H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hr-HR" sz="1200" u="none" strike="noStrike" dirty="0">
                          <a:effectLst/>
                        </a:rPr>
                        <a:t>36%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8376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09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83975" y="204795"/>
            <a:ext cx="11999168" cy="53184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 smtClean="0">
                <a:solidFill>
                  <a:schemeClr val="tx2"/>
                </a:solidFill>
              </a:rPr>
              <a:t>TROŠAK RADA PO SATU U ZDRAVSTVU I SOCIJALNOJ SKRBI (u €) – EUROSTAT</a:t>
            </a:r>
            <a:endParaRPr lang="hr-HR" sz="2800" dirty="0">
              <a:solidFill>
                <a:schemeClr val="tx2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181322" y="1846263"/>
            <a:ext cx="3010678" cy="4461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5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5125331"/>
              </p:ext>
            </p:extLst>
          </p:nvPr>
        </p:nvGraphicFramePr>
        <p:xfrm>
          <a:off x="0" y="821095"/>
          <a:ext cx="12192000" cy="6036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734271"/>
              </p:ext>
            </p:extLst>
          </p:nvPr>
        </p:nvGraphicFramePr>
        <p:xfrm>
          <a:off x="6550090" y="1295762"/>
          <a:ext cx="5533050" cy="2897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206">
                  <a:extLst>
                    <a:ext uri="{9D8B030D-6E8A-4147-A177-3AD203B41FA5}">
                      <a16:colId xmlns:a16="http://schemas.microsoft.com/office/drawing/2014/main" xmlns="" val="665848476"/>
                    </a:ext>
                  </a:extLst>
                </a:gridCol>
                <a:gridCol w="891895">
                  <a:extLst>
                    <a:ext uri="{9D8B030D-6E8A-4147-A177-3AD203B41FA5}">
                      <a16:colId xmlns:a16="http://schemas.microsoft.com/office/drawing/2014/main" xmlns="" val="2957122516"/>
                    </a:ext>
                  </a:extLst>
                </a:gridCol>
                <a:gridCol w="891895">
                  <a:extLst>
                    <a:ext uri="{9D8B030D-6E8A-4147-A177-3AD203B41FA5}">
                      <a16:colId xmlns:a16="http://schemas.microsoft.com/office/drawing/2014/main" xmlns="" val="1755352973"/>
                    </a:ext>
                  </a:extLst>
                </a:gridCol>
                <a:gridCol w="891895">
                  <a:extLst>
                    <a:ext uri="{9D8B030D-6E8A-4147-A177-3AD203B41FA5}">
                      <a16:colId xmlns:a16="http://schemas.microsoft.com/office/drawing/2014/main" xmlns="" val="4257044551"/>
                    </a:ext>
                  </a:extLst>
                </a:gridCol>
                <a:gridCol w="1156159">
                  <a:extLst>
                    <a:ext uri="{9D8B030D-6E8A-4147-A177-3AD203B41FA5}">
                      <a16:colId xmlns:a16="http://schemas.microsoft.com/office/drawing/2014/main" xmlns="" val="2450207491"/>
                    </a:ext>
                  </a:extLst>
                </a:gridCol>
              </a:tblGrid>
              <a:tr h="21878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u="none" strike="noStrike" dirty="0">
                          <a:effectLst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2004.</a:t>
                      </a:r>
                      <a:endParaRPr lang="hr-H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2008.</a:t>
                      </a:r>
                      <a:endParaRPr lang="hr-H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2017.</a:t>
                      </a:r>
                      <a:endParaRPr lang="hr-H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2004.-2017.</a:t>
                      </a:r>
                      <a:endParaRPr lang="hr-H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50613749"/>
                  </a:ext>
                </a:extLst>
              </a:tr>
              <a:tr h="21878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u="none" strike="noStrike" dirty="0">
                          <a:effectLst/>
                        </a:rPr>
                        <a:t>Romania</a:t>
                      </a:r>
                      <a:endParaRPr lang="hr-H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1,7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4,4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7,4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335%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20523129"/>
                  </a:ext>
                </a:extLst>
              </a:tr>
              <a:tr h="21878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u="none" strike="noStrike" dirty="0">
                          <a:effectLst/>
                        </a:rPr>
                        <a:t>Bulgaria</a:t>
                      </a:r>
                      <a:endParaRPr lang="hr-H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1,7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2,7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5,1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200%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65718562"/>
                  </a:ext>
                </a:extLst>
              </a:tr>
              <a:tr h="21878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u="none" strike="noStrike">
                          <a:effectLst/>
                        </a:rPr>
                        <a:t>Slovakia</a:t>
                      </a:r>
                      <a:endParaRPr lang="hr-H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3,5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6,3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10,4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197%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41313508"/>
                  </a:ext>
                </a:extLst>
              </a:tr>
              <a:tr h="21878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u="none" strike="noStrike">
                          <a:effectLst/>
                        </a:rPr>
                        <a:t>Latvia</a:t>
                      </a:r>
                      <a:endParaRPr lang="hr-H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2,4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5,6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7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192%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81815787"/>
                  </a:ext>
                </a:extLst>
              </a:tr>
              <a:tr h="21878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u="none" strike="noStrike" dirty="0">
                          <a:effectLst/>
                        </a:rPr>
                        <a:t>Estonia</a:t>
                      </a:r>
                      <a:endParaRPr lang="hr-H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3,8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7,7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11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189%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8470682"/>
                  </a:ext>
                </a:extLst>
              </a:tr>
              <a:tr h="21878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u="none" strike="noStrike">
                          <a:effectLst/>
                        </a:rPr>
                        <a:t>Lithuania</a:t>
                      </a:r>
                      <a:endParaRPr lang="hr-H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2,6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5,7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7,5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188%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26413971"/>
                  </a:ext>
                </a:extLst>
              </a:tr>
              <a:tr h="21878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Czech Republic</a:t>
                      </a:r>
                      <a:endParaRPr lang="hr-HR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solidFill>
                            <a:schemeClr val="tx1"/>
                          </a:solidFill>
                          <a:effectLst/>
                        </a:rPr>
                        <a:t>5,1</a:t>
                      </a:r>
                      <a:endParaRPr lang="hr-HR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solidFill>
                            <a:schemeClr val="tx1"/>
                          </a:solidFill>
                          <a:effectLst/>
                        </a:rPr>
                        <a:t>8,3</a:t>
                      </a:r>
                      <a:endParaRPr lang="hr-HR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11,5</a:t>
                      </a:r>
                      <a:endParaRPr lang="hr-H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125%</a:t>
                      </a:r>
                      <a:endParaRPr lang="hr-H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0374954"/>
                  </a:ext>
                </a:extLst>
              </a:tr>
              <a:tr h="21878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u="none" strike="noStrike">
                          <a:effectLst/>
                        </a:rPr>
                        <a:t>Poland</a:t>
                      </a:r>
                      <a:endParaRPr lang="hr-H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3,8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7,5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8,4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121%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18535034"/>
                  </a:ext>
                </a:extLst>
              </a:tr>
              <a:tr h="21878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u="none" strike="noStrike">
                          <a:effectLst/>
                        </a:rPr>
                        <a:t>Hungary</a:t>
                      </a:r>
                      <a:endParaRPr lang="hr-H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4,8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6,6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7,6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58%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83515783"/>
                  </a:ext>
                </a:extLst>
              </a:tr>
              <a:tr h="21878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Croatia</a:t>
                      </a:r>
                      <a:endParaRPr lang="hr-HR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solidFill>
                            <a:srgbClr val="FF0000"/>
                          </a:solidFill>
                          <a:effectLst/>
                        </a:rPr>
                        <a:t>8,1</a:t>
                      </a:r>
                      <a:endParaRPr lang="hr-HR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solidFill>
                            <a:srgbClr val="FF0000"/>
                          </a:solidFill>
                          <a:effectLst/>
                        </a:rPr>
                        <a:t>10,6</a:t>
                      </a:r>
                      <a:endParaRPr lang="hr-HR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11,2</a:t>
                      </a:r>
                      <a:endParaRPr lang="hr-H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38%</a:t>
                      </a:r>
                      <a:endParaRPr lang="hr-H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55031096"/>
                  </a:ext>
                </a:extLst>
              </a:tr>
              <a:tr h="212235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u="none" strike="noStrike">
                          <a:effectLst/>
                        </a:rPr>
                        <a:t>Slovenia</a:t>
                      </a:r>
                      <a:endParaRPr lang="hr-H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12,8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15,3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17,3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35%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943321"/>
                  </a:ext>
                </a:extLst>
              </a:tr>
              <a:tr h="21878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u="none" strike="noStrike" dirty="0">
                          <a:effectLst/>
                        </a:rPr>
                        <a:t>EU</a:t>
                      </a:r>
                      <a:endParaRPr lang="hr-H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20,1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22,6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26,4</a:t>
                      </a:r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31%</a:t>
                      </a:r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61290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20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2034</TotalTime>
  <Words>362</Words>
  <Application>Microsoft Office PowerPoint</Application>
  <PresentationFormat>Prilagođeno</PresentationFormat>
  <Paragraphs>224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Retrospect</vt:lpstr>
      <vt:lpstr>STANJE PLAĆA</vt:lpstr>
      <vt:lpstr>Cijena rada u javnim službama</vt:lpstr>
      <vt:lpstr>Prosječne plaće u privredi bježe od 2010.</vt:lpstr>
      <vt:lpstr>PROSJEČAN PORAST TROŠKOVA RADA OD 1. KV. 2016. DO 2. KV. 2018.  -međugodišnji rast nominalnih troškova rada (sezonski i kalendarski prilagođen) - Eurostat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Pregled stanja plaća i osnovnih kretanja u ekonomiji</dc:title>
  <dc:creator>Matija Kroflin</dc:creator>
  <cp:lastModifiedBy>Marija Berislavić</cp:lastModifiedBy>
  <cp:revision>141</cp:revision>
  <cp:lastPrinted>2017-10-13T08:16:06Z</cp:lastPrinted>
  <dcterms:created xsi:type="dcterms:W3CDTF">2017-09-13T08:13:52Z</dcterms:created>
  <dcterms:modified xsi:type="dcterms:W3CDTF">2018-11-08T09:05:03Z</dcterms:modified>
</cp:coreProperties>
</file>